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94" r:id="rId24"/>
    <p:sldId id="295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jq+k94o6XaGTFozzzmdXOxvq4U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ABC541-62B2-43F7-AF70-A33367C92071}">
  <a:tblStyle styleId="{3FABC541-62B2-43F7-AF70-A33367C9207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26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0882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orth_American_Datum#North_American_Datum_of_192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58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82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46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46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46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149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7764683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77646837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a77646837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775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7764683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77646837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a77646837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09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Projection: It is a method for representing a spherical or curved surface on a flat plane.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Datum: It is the reference or origin based on which measurements are made.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462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71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88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13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053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8533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615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Includes two operations: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Alteration of Scale.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lvl="0" indent="-28638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Transformation to Plane surface.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376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Projection (Projected Coordinate System)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 series of transformations which convert the location of points on a curved surface(the reference surface or datum) to locations on flat plane (ie transforms coordinates from one coordinate reference system to another).</a:t>
            </a:r>
            <a:endParaRPr/>
          </a:p>
        </p:txBody>
      </p:sp>
      <p:sp>
        <p:nvSpPr>
          <p:cNvPr id="201" name="Google Shape;20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71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013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079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685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53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759687d8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759687d8e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a759687d8e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1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031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759687d8e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a759687d8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131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759687d8e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a759687d8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194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830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787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136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974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759687d8e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a759687d8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031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7764683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77646837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a77646837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082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23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759687d8e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a759687d8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56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759687d8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a759687d8e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 coordinate systems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(lat/long) are based on a spheroidal (either truly spherical or ellipsoidal) surface that approximates the surface of the earth. A datum typically defines the surface (ex radius for a sphere, major axis and minor axis or inverse flattening for an ellipsoid) and the position of the surface relative to the center of the earth. An example of a datum is </a:t>
            </a:r>
            <a:r>
              <a:rPr lang="en-US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NAD 1927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</p:txBody>
      </p:sp>
      <p:sp>
        <p:nvSpPr>
          <p:cNvPr id="122" name="Google Shape;122;ga759687d8e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473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759687d8e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a759687d8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20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759687d8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759687d8e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a759687d8e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0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759687d8e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a759687d8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223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9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m.gov.au/node/148/#azimuthal" TargetMode="External"/><Relationship Id="rId7" Type="http://schemas.openxmlformats.org/officeDocument/2006/relationships/hyperlink" Target="https://www.icsm.gov.au/node/148/#pseudocy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sm.gov.au/node/148/#cylindrical" TargetMode="External"/><Relationship Id="rId5" Type="http://schemas.openxmlformats.org/officeDocument/2006/relationships/hyperlink" Target="https://www.icsm.gov.au/node/148/#conical" TargetMode="External"/><Relationship Id="rId4" Type="http://schemas.openxmlformats.org/officeDocument/2006/relationships/hyperlink" Target="https://www.icsm.gov.au/node/148/#conforma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863694" y="1310723"/>
            <a:ext cx="74166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lang="en-US" sz="5400" b="1" dirty="0" smtClean="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Coordinate System and </a:t>
            </a:r>
            <a:r>
              <a:rPr lang="en-US" sz="5400" b="1" dirty="0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Map Projection</a:t>
            </a:r>
            <a:endParaRPr sz="5400" b="1" dirty="0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1219200" y="3048000"/>
            <a:ext cx="5912976" cy="330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574107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E75B5"/>
                </a:solidFill>
              </a:rPr>
              <a:t>Local and Global Ellipsoids</a:t>
            </a:r>
            <a:endParaRPr sz="3600" b="1">
              <a:solidFill>
                <a:srgbClr val="2E75B5"/>
              </a:solidFill>
            </a:endParaRPr>
          </a:p>
        </p:txBody>
      </p:sp>
      <p:sp>
        <p:nvSpPr>
          <p:cNvPr id="164" name="Google Shape;164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65" name="Google Shape;165;p11" descr="Related ima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1399"/>
          <a:stretch/>
        </p:blipFill>
        <p:spPr>
          <a:xfrm>
            <a:off x="1931450" y="1101125"/>
            <a:ext cx="4607100" cy="30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/>
        </p:nvSpPr>
        <p:spPr>
          <a:xfrm>
            <a:off x="228600" y="4401882"/>
            <a:ext cx="8839200" cy="1008318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rPr lang="en-US" sz="23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ellipsoids best fit a region only (a country or a group of country).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rPr lang="en-US" sz="23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Everest 1830 (Used by Nepal, India and neighboring countries)</a:t>
            </a:r>
            <a:endParaRPr sz="23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256674" y="5649458"/>
            <a:ext cx="9067800" cy="1008318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ellipsoids are best fit to a globally.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WGS1984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(Used in GPS system)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851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How is a ellipsoid defined mathematically?</a:t>
            </a:r>
            <a:endParaRPr sz="3200"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3" name="Google Shape;17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4" name="Google Shape;174;p12" descr="https://kartoweb.itc.nl/geometrics/Bitmaps/oblate%20ellips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212057"/>
            <a:ext cx="44481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152400" y="4419600"/>
            <a:ext cx="8362950" cy="2227518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ellipsoid is defined by: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Semi-major axis (a)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Flattening (f)  = (a-b)/a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851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How is a ellipsoid defined mathematically?</a:t>
            </a:r>
            <a:endParaRPr sz="3200"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2" name="Google Shape;182;p13" descr="https://kartoweb.itc.nl/geometrics/Bitmaps/oblate%20ellips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212057"/>
            <a:ext cx="44481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/>
          <p:nvPr/>
        </p:nvSpPr>
        <p:spPr>
          <a:xfrm>
            <a:off x="152400" y="4419600"/>
            <a:ext cx="8839200" cy="2227518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Everest 1830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Semi-major axis (a)  = 6377276.345,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Flattening factor (f)  = (a-b)/a =  1/300.8017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8515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How is a ellipsoid defined mathematically?</a:t>
            </a:r>
            <a:endParaRPr sz="3200"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9" name="Google Shape;189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0" name="Google Shape;190;p14" descr="https://kartoweb.itc.nl/geometrics/Bitmaps/oblate%20ellips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212057"/>
            <a:ext cx="44481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 txBox="1"/>
          <p:nvPr/>
        </p:nvSpPr>
        <p:spPr>
          <a:xfrm>
            <a:off x="152400" y="4419600"/>
            <a:ext cx="8839200" cy="2227518"/>
          </a:xfrm>
          <a:prstGeom prst="rect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WGS1984 (used by GPS)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Semi-major axis (a)  = 6378137.000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Flattening factor (f)  = (a-b)/a =  1/298.257223563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97" name="Google Shape;197;p15" descr="Image result for everest 1830 paramet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609600"/>
            <a:ext cx="7086600" cy="532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77646837f_0_0"/>
          <p:cNvSpPr txBox="1">
            <a:spLocks noGrp="1"/>
          </p:cNvSpPr>
          <p:nvPr>
            <p:ph type="title"/>
          </p:nvPr>
        </p:nvSpPr>
        <p:spPr>
          <a:xfrm>
            <a:off x="533925" y="258167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/>
              <a:t>Map Projection and Projected Coordinate System</a:t>
            </a:r>
            <a:endParaRPr sz="2300" b="1"/>
          </a:p>
          <a:p>
            <a:pPr marL="2743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/>
          </a:p>
        </p:txBody>
      </p:sp>
      <p:sp>
        <p:nvSpPr>
          <p:cNvPr id="213" name="Google Shape;213;ga77646837f_0_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77646837f_0_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866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Food for thought : World Maps</a:t>
            </a:r>
            <a:endParaRPr b="1"/>
          </a:p>
        </p:txBody>
      </p:sp>
      <p:sp>
        <p:nvSpPr>
          <p:cNvPr id="220" name="Google Shape;220;ga77646837f_0_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21" name="Google Shape;221;ga77646837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75" y="1231525"/>
            <a:ext cx="4303225" cy="3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a77646837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625" y="3675275"/>
            <a:ext cx="5868049" cy="30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663843" y="-134248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Map Projection</a:t>
            </a:r>
            <a:endParaRPr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body" idx="1"/>
          </p:nvPr>
        </p:nvSpPr>
        <p:spPr>
          <a:xfrm>
            <a:off x="130450" y="1836445"/>
            <a:ext cx="8839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A method by which the curved surface of the earth is represented on a flat surface.</a:t>
            </a: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Earth surface in reality is a curved surface with no perfect geometrical shape.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Mapping in a globe is an easy way to map the earth.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Representation of Earth (ellipsoidal surface) into a map (flat) surfaces is </a:t>
            </a:r>
            <a:r>
              <a:rPr lang="en-US" b="1"/>
              <a:t>not a straight forward process.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Representation of Earth as a map causes </a:t>
            </a:r>
            <a:r>
              <a:rPr lang="en-US" b="1"/>
              <a:t>distortion in the shape, area, distance or direction of the data</a:t>
            </a:r>
            <a:r>
              <a:rPr lang="en-US"/>
              <a:t>.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6783450" y="84749"/>
            <a:ext cx="2360400" cy="175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br>
              <a:rPr lang="en-US" sz="32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2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Map Projection parameters</a:t>
            </a:r>
            <a:br>
              <a:rPr lang="en-US" sz="32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32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"/>
          </p:nvPr>
        </p:nvSpPr>
        <p:spPr>
          <a:xfrm>
            <a:off x="76200" y="1447800"/>
            <a:ext cx="8610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Origin : </a:t>
            </a:r>
            <a:r>
              <a:rPr lang="en-US"/>
              <a:t>One particular common point of plane of the map and the ellipsoid surface. The point which has co-ordinates (0,0).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Central meridian : </a:t>
            </a:r>
            <a:r>
              <a:rPr lang="en-US"/>
              <a:t>The meridian of the projection zone origin. Provides the direction of the northing axis of the projected co-ordinate system.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Standard parallel : </a:t>
            </a:r>
            <a:r>
              <a:rPr lang="en-US"/>
              <a:t>The line of latitude where the projection surface touches the globe.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Scale factor : </a:t>
            </a:r>
            <a:r>
              <a:rPr lang="en-US"/>
              <a:t>Ratio of distance on the projection at central meridian to distance on the sphere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False easting, false northing : </a:t>
            </a:r>
            <a:r>
              <a:rPr lang="en-US"/>
              <a:t>To avoid negative co-ordinates over parts of a map, the origin is usually given false co-ordinates which are large enough to avoid the inconvenience.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 descr="Captu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323" y="3505200"/>
            <a:ext cx="6249027" cy="321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191580" y="303476"/>
            <a:ext cx="8458200" cy="73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chemeClr val="accent1"/>
                </a:solidFill>
              </a:rPr>
              <a:t>Classification of map projection</a:t>
            </a:r>
            <a:endParaRPr sz="4000" b="1">
              <a:solidFill>
                <a:schemeClr val="accent1"/>
              </a:solidFill>
            </a:endParaRPr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1"/>
          </p:nvPr>
        </p:nvSpPr>
        <p:spPr>
          <a:xfrm>
            <a:off x="191580" y="1015432"/>
            <a:ext cx="5067300" cy="507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AutoNum type="arabicPeriod"/>
            </a:pPr>
            <a:r>
              <a:rPr lang="en-US">
                <a:solidFill>
                  <a:schemeClr val="accent1"/>
                </a:solidFill>
              </a:rPr>
              <a:t>Accoding to </a:t>
            </a:r>
            <a:r>
              <a:rPr lang="en-US" b="1">
                <a:solidFill>
                  <a:schemeClr val="accent1"/>
                </a:solidFill>
              </a:rPr>
              <a:t>developing surface (class)</a:t>
            </a:r>
            <a:endParaRPr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Cylinderical</a:t>
            </a:r>
            <a:endParaRPr/>
          </a:p>
          <a:p>
            <a:pPr marL="914400" lvl="1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Concial</a:t>
            </a:r>
            <a:endParaRPr/>
          </a:p>
          <a:p>
            <a:pPr marL="914400" lvl="1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Azimuthal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5638800" y="1219200"/>
            <a:ext cx="3429001" cy="3970318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azimuthal</a:t>
            </a:r>
            <a:r>
              <a:rPr lang="en-US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 — the imaginary ‘piece of paper’ is flat, this is usually used over Polar areas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conical</a:t>
            </a:r>
            <a:r>
              <a:rPr lang="en-US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 — the imaginary ‘piece of paper’ is rolled into a cone, this is usually used in mid-latitude areas (approximately 20° – 60° North and South)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cylindrical</a:t>
            </a:r>
            <a:r>
              <a:rPr lang="en-US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 — the imaginary ‘piece of paper’ is rolled into a cylinder, this is usually used over Equatorial areas or for World Maps</a:t>
            </a:r>
            <a:endParaRPr sz="1800" b="0" i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799900" y="2296100"/>
            <a:ext cx="80319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What are the ways in which you would give your location to someone else?</a:t>
            </a:r>
            <a:endParaRPr sz="3600" b="1" i="1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2328250" y="647925"/>
            <a:ext cx="49752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mbria"/>
                <a:ea typeface="Cambria"/>
                <a:cs typeface="Cambria"/>
                <a:sym typeface="Cambria"/>
              </a:rPr>
              <a:t>Food for thought !! </a:t>
            </a:r>
            <a:endParaRPr sz="36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304800" y="-157541"/>
            <a:ext cx="8582406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-US" b="1">
                <a:solidFill>
                  <a:schemeClr val="accent1"/>
                </a:solidFill>
              </a:rPr>
              <a:t>Classification of map projection</a:t>
            </a:r>
            <a:endParaRPr b="1" u="sng"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318052" y="990600"/>
            <a:ext cx="4343400" cy="19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</a:pPr>
            <a:r>
              <a:rPr lang="en-US">
                <a:solidFill>
                  <a:schemeClr val="accent1"/>
                </a:solidFill>
              </a:rPr>
              <a:t>2. Accoding to aspect (orientation</a:t>
            </a:r>
            <a:r>
              <a:rPr lang="en-US"/>
              <a:t>)</a:t>
            </a:r>
            <a:endParaRPr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Normal</a:t>
            </a:r>
            <a:endParaRPr/>
          </a:p>
          <a:p>
            <a:pPr marL="914400" lvl="1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Oblique</a:t>
            </a:r>
            <a:endParaRPr/>
          </a:p>
          <a:p>
            <a:pPr marL="914400" lvl="1" indent="-4000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 b="1"/>
              <a:t>Transverse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65" name="Google Shape;265;p2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346450"/>
            <a:ext cx="8572500" cy="30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1981200" y="533243"/>
            <a:ext cx="7558461" cy="236860"/>
          </a:xfrm>
          <a:custGeom>
            <a:avLst/>
            <a:gdLst/>
            <a:ahLst/>
            <a:cxnLst/>
            <a:rect l="l" t="t" r="r" b="b"/>
            <a:pathLst>
              <a:path w="8839200" h="1394460" extrusionOk="0">
                <a:moveTo>
                  <a:pt x="0" y="0"/>
                </a:moveTo>
                <a:lnTo>
                  <a:pt x="0" y="1394460"/>
                </a:lnTo>
                <a:lnTo>
                  <a:pt x="8839197" y="1394460"/>
                </a:lnTo>
                <a:lnTo>
                  <a:pt x="88391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660612" y="495317"/>
            <a:ext cx="1629" cy="236860"/>
          </a:xfrm>
          <a:custGeom>
            <a:avLst/>
            <a:gdLst/>
            <a:ahLst/>
            <a:cxnLst/>
            <a:rect l="l" t="t" r="r" b="b"/>
            <a:pathLst>
              <a:path w="1904" h="1394460" extrusionOk="0">
                <a:moveTo>
                  <a:pt x="0" y="0"/>
                </a:moveTo>
                <a:lnTo>
                  <a:pt x="0" y="1394460"/>
                </a:lnTo>
                <a:lnTo>
                  <a:pt x="1524" y="1394460"/>
                </a:lnTo>
                <a:lnTo>
                  <a:pt x="1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60613" y="495317"/>
            <a:ext cx="131947" cy="236860"/>
          </a:xfrm>
          <a:custGeom>
            <a:avLst/>
            <a:gdLst/>
            <a:ahLst/>
            <a:cxnLst/>
            <a:rect l="l" t="t" r="r" b="b"/>
            <a:pathLst>
              <a:path w="154305" h="6859905" extrusionOk="0">
                <a:moveTo>
                  <a:pt x="0" y="0"/>
                </a:moveTo>
                <a:lnTo>
                  <a:pt x="0" y="6859523"/>
                </a:lnTo>
                <a:lnTo>
                  <a:pt x="153923" y="6859523"/>
                </a:lnTo>
                <a:lnTo>
                  <a:pt x="1539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8350691" y="495317"/>
            <a:ext cx="130318" cy="236860"/>
          </a:xfrm>
          <a:custGeom>
            <a:avLst/>
            <a:gdLst/>
            <a:ahLst/>
            <a:cxnLst/>
            <a:rect l="l" t="t" r="r" b="b"/>
            <a:pathLst>
              <a:path w="152400" h="6859905" extrusionOk="0">
                <a:moveTo>
                  <a:pt x="0" y="0"/>
                </a:moveTo>
                <a:lnTo>
                  <a:pt x="0" y="6859523"/>
                </a:lnTo>
                <a:lnTo>
                  <a:pt x="152399" y="6859523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1561113" y="167838"/>
            <a:ext cx="7037188" cy="44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47785" lvl="0" indent="0" algn="l" rtl="0">
              <a:lnSpc>
                <a:spcPct val="1192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7"/>
              <a:buFont typeface="Calibri"/>
              <a:buNone/>
            </a:pPr>
            <a:r>
              <a:rPr lang="en-US" sz="2907" b="1"/>
              <a:t>Tangent or secant projection plane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792560" y="2464744"/>
            <a:ext cx="6781981" cy="103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0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02" marR="0" lvl="0" indent="-232942" algn="l" rtl="0">
              <a:spcBef>
                <a:spcPts val="0"/>
              </a:spcBef>
              <a:spcAft>
                <a:spcPts val="0"/>
              </a:spcAft>
              <a:buClr>
                <a:srgbClr val="D16248"/>
              </a:buClr>
              <a:buSzPts val="1967"/>
              <a:buFont typeface="Arial"/>
              <a:buChar char="•"/>
            </a:pPr>
            <a:r>
              <a:rPr lang="en-US" sz="230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Tangent- projection surface just touches the globe.</a:t>
            </a:r>
            <a:endParaRPr sz="230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43802" marR="0" lvl="0" indent="-232942" algn="l" rtl="0">
              <a:spcBef>
                <a:spcPts val="552"/>
              </a:spcBef>
              <a:spcAft>
                <a:spcPts val="0"/>
              </a:spcAft>
              <a:buClr>
                <a:srgbClr val="D16248"/>
              </a:buClr>
              <a:buSzPts val="1967"/>
              <a:buFont typeface="Arial"/>
              <a:buChar char="•"/>
            </a:pPr>
            <a:r>
              <a:rPr lang="en-US" sz="230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secant - projection surface intersects the globe.</a:t>
            </a:r>
            <a:endParaRPr sz="230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1219200" y="3836049"/>
            <a:ext cx="6762618" cy="27904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8" descr="https://www.icsm.gov.au/sites/default/files/inline-images/08-2896-10_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30" y="1205846"/>
            <a:ext cx="3055967" cy="88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 descr="https://www.icsm.gov.au/sites/default/files/inline-images/08-2896-11_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2250" y="1274287"/>
            <a:ext cx="4148759" cy="1028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381000" y="2001632"/>
            <a:ext cx="25469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Tangent Projection Plane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5410200" y="2149440"/>
            <a:ext cx="242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Secant Projection Plane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559670" y="22218"/>
            <a:ext cx="7772400" cy="65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-US" b="1">
                <a:solidFill>
                  <a:schemeClr val="accent1"/>
                </a:solidFill>
              </a:rPr>
              <a:t>Classification of map projection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7696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</a:pPr>
            <a:r>
              <a:rPr lang="en-US">
                <a:solidFill>
                  <a:schemeClr val="accent1"/>
                </a:solidFill>
              </a:rPr>
              <a:t>3. According to property</a:t>
            </a:r>
            <a:endParaRPr/>
          </a:p>
          <a:p>
            <a:pPr marL="914400" lvl="1" indent="-5143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E4E79"/>
              </a:buClr>
              <a:buSzPts val="1800"/>
              <a:buAutoNum type="alphaLcPeriod"/>
            </a:pPr>
            <a:r>
              <a:rPr lang="en-US" b="1">
                <a:solidFill>
                  <a:srgbClr val="1E4E79"/>
                </a:solidFill>
              </a:rPr>
              <a:t>Equivalent (equal - area) 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(area is preserved) 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r>
              <a:rPr lang="en-US" b="1">
                <a:solidFill>
                  <a:srgbClr val="1E4E79"/>
                </a:solidFill>
              </a:rPr>
              <a:t>b. Equidistant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    (distance from a single locaiton to all other locations are preserved.)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r>
              <a:rPr lang="en-US" b="1">
                <a:solidFill>
                  <a:srgbClr val="1E4E79"/>
                </a:solidFill>
              </a:rPr>
              <a:t>c. Conformal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	(local shapes are preserved)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solidFill>
                <a:srgbClr val="1E4E79"/>
              </a:solidFill>
            </a:endParaRPr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</a:pPr>
            <a:r>
              <a:rPr lang="en-US" b="1">
                <a:solidFill>
                  <a:srgbClr val="1E4E79"/>
                </a:solidFill>
              </a:rPr>
              <a:t>d. Compromise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	(neither conformal nor equal area, but a balance)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1335505" y="566464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Overall Process of Map Projection</a:t>
            </a:r>
            <a:endParaRPr sz="3200" b="1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39" name="Google Shape;239;p24" descr="Image result for map projection pro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524000"/>
            <a:ext cx="6191250" cy="4179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23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Projected Coordinate System</a:t>
            </a:r>
            <a:endParaRPr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3733800" y="1600200"/>
            <a:ext cx="4953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 planar coordinate system, which enables point location on a two-dimensional plane representing the surface of the Earth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Measurements of x and y distances provided in the unit of the particular coordinate system (e.g. feet, meters)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09800"/>
            <a:ext cx="3581400" cy="309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8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914400" y="45318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70"/>
              <a:buFont typeface="Calibri"/>
              <a:buNone/>
            </a:pPr>
            <a:r>
              <a:rPr lang="en-US" sz="2970" b="1">
                <a:solidFill>
                  <a:schemeClr val="accent1"/>
                </a:solidFill>
              </a:rPr>
              <a:t> </a:t>
            </a:r>
            <a:br>
              <a:rPr lang="en-US" sz="2970" b="1">
                <a:solidFill>
                  <a:schemeClr val="accent1"/>
                </a:solidFill>
              </a:rPr>
            </a:br>
            <a:r>
              <a:rPr lang="en-US" sz="2970" b="1">
                <a:solidFill>
                  <a:schemeClr val="accent1"/>
                </a:solidFill>
              </a:rPr>
              <a:t>Choosing a Map Projection</a:t>
            </a:r>
            <a:r>
              <a:rPr lang="en-US" sz="2970" b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/>
            </a:r>
            <a:br>
              <a:rPr lang="en-US" sz="2970" b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endParaRPr sz="2970" b="1">
              <a:solidFill>
                <a:schemeClr val="accent1"/>
              </a:solidFill>
            </a:endParaRPr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1"/>
          </p:nvPr>
        </p:nvSpPr>
        <p:spPr>
          <a:xfrm>
            <a:off x="533400" y="1447800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/>
          </a:p>
          <a:p>
            <a:pPr marL="171450" lvl="0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The ideal map projection for any country would be an azimuthal, cylindrical or conical projection, depending on the country’s shape, with a secant projection plane located along the country’s main axis.  The property of the map projection depends upon the map purpose.</a:t>
            </a:r>
            <a:endParaRPr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</p:txBody>
      </p:sp>
      <p:pic>
        <p:nvPicPr>
          <p:cNvPr id="294" name="Google Shape;294;p30" descr="GPS-satellite-around-Earth-moving-animatio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984" y="76200"/>
            <a:ext cx="1972816" cy="1524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95" name="Google Shape;295;p30" descr="Captur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3581400"/>
            <a:ext cx="6747509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25</a:t>
            </a:fld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b="1">
                <a:solidFill>
                  <a:schemeClr val="dk1"/>
                </a:solidFill>
              </a:rPr>
              <a:t>Choosing a Map Projection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1"/>
          </p:nvPr>
        </p:nvSpPr>
        <p:spPr>
          <a:xfrm>
            <a:off x="152400" y="1447800"/>
            <a:ext cx="8534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1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Purpose of the map 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Conformal</a:t>
            </a:r>
            <a:r>
              <a:rPr lang="en-US"/>
              <a:t> : maps which require measuring angles, topographic maps.</a:t>
            </a:r>
            <a:endParaRPr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Equivalent</a:t>
            </a:r>
            <a:r>
              <a:rPr lang="en-US"/>
              <a:t> : maps which require measuring areas  (distribution maps)</a:t>
            </a:r>
            <a:endParaRPr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Equidistant</a:t>
            </a:r>
            <a:r>
              <a:rPr lang="en-US"/>
              <a:t>:  maps which require reasonable area and angle distortions (several thematic maps)</a:t>
            </a:r>
            <a:endParaRPr/>
          </a:p>
          <a:p>
            <a:pPr marL="514350" lvl="1" indent="-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Cambria"/>
              <a:buNone/>
            </a:pPr>
            <a:r>
              <a:rPr lang="en-US" sz="3000" b="1">
                <a:solidFill>
                  <a:srgbClr val="1E4E79"/>
                </a:solidFill>
                <a:latin typeface="Cambria"/>
                <a:ea typeface="Cambria"/>
                <a:cs typeface="Cambria"/>
                <a:sym typeface="Cambria"/>
              </a:rPr>
              <a:t>Coordinate System Used in  Nepal for Topographic Mapping</a:t>
            </a:r>
            <a:endParaRPr sz="3000" b="1">
              <a:solidFill>
                <a:srgbClr val="1E4E7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body" idx="1"/>
          </p:nvPr>
        </p:nvSpPr>
        <p:spPr>
          <a:xfrm>
            <a:off x="500750" y="1690700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Nepal adopt projected coordinate system, so called Modified UTM (Universal Transverse Mercator) projection</a:t>
            </a:r>
            <a:endParaRPr/>
          </a:p>
          <a:p>
            <a:pPr marL="171450" lvl="0" indent="-177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Nepal has larger east west extension, so to obtain finer results for base map, 3</a:t>
            </a:r>
            <a:r>
              <a:rPr lang="en-US" sz="2800" baseline="30000"/>
              <a:t>0</a:t>
            </a:r>
            <a:r>
              <a:rPr lang="en-US" sz="2800"/>
              <a:t> zones are used for mapping</a:t>
            </a:r>
            <a:endParaRPr/>
          </a:p>
          <a:p>
            <a:pPr marL="171450" lvl="0" indent="-177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 to reduce the amount of distortion, scale factor of 0.9999 has been chosen</a:t>
            </a:r>
            <a:endParaRPr/>
          </a:p>
          <a:p>
            <a:pPr marL="171450" lvl="0" indent="-177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3 zones cover Nepal with central meridians  81</a:t>
            </a:r>
            <a:r>
              <a:rPr lang="en-US" sz="2800" baseline="30000"/>
              <a:t>0</a:t>
            </a:r>
            <a:r>
              <a:rPr lang="en-US" sz="2800"/>
              <a:t>, 84</a:t>
            </a:r>
            <a:r>
              <a:rPr lang="en-US" sz="2800" baseline="30000"/>
              <a:t>0</a:t>
            </a:r>
            <a:r>
              <a:rPr lang="en-US" sz="2800"/>
              <a:t> and 87</a:t>
            </a:r>
            <a:r>
              <a:rPr lang="en-US" sz="2800" baseline="30000"/>
              <a:t>0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13" name="Google Shape;313;p34" descr="Related image"/>
          <p:cNvPicPr preferRelativeResize="0"/>
          <p:nvPr/>
        </p:nvPicPr>
        <p:blipFill rotWithShape="1">
          <a:blip r:embed="rId3">
            <a:alphaModFix/>
          </a:blip>
          <a:srcRect l="30655" t="10483" r="32046" b="18341"/>
          <a:stretch/>
        </p:blipFill>
        <p:spPr>
          <a:xfrm>
            <a:off x="6650372" y="4939975"/>
            <a:ext cx="2434901" cy="1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304800"/>
            <a:ext cx="6564543" cy="412951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628650" y="4267199"/>
            <a:ext cx="5391150" cy="245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Easting: 5,00,000m for each central meridian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Northing: 0m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Meridian: 81, 84, 87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Factor: 0.9999</a:t>
            </a:r>
            <a:endParaRPr/>
          </a:p>
          <a:p>
            <a:pPr marL="17145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Latitute of origin: 0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5" descr="Related image"/>
          <p:cNvPicPr preferRelativeResize="0"/>
          <p:nvPr/>
        </p:nvPicPr>
        <p:blipFill rotWithShape="1">
          <a:blip r:embed="rId4">
            <a:alphaModFix/>
          </a:blip>
          <a:srcRect l="30655" t="10483" r="32046" b="18341"/>
          <a:stretch/>
        </p:blipFill>
        <p:spPr>
          <a:xfrm>
            <a:off x="6650372" y="4939975"/>
            <a:ext cx="2434901" cy="1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759687d8e_0_1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28" name="Google Shape;328;ga759687d8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025"/>
            <a:ext cx="7310350" cy="40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a759687d8e_0_114"/>
          <p:cNvSpPr txBox="1">
            <a:spLocks noGrp="1"/>
          </p:cNvSpPr>
          <p:nvPr>
            <p:ph type="title" idx="4294967295"/>
          </p:nvPr>
        </p:nvSpPr>
        <p:spPr>
          <a:xfrm>
            <a:off x="628650" y="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Cambria"/>
              <a:buNone/>
            </a:pPr>
            <a:r>
              <a:rPr lang="en-US" sz="3000" b="1">
                <a:solidFill>
                  <a:srgbClr val="1E4E79"/>
                </a:solidFill>
                <a:latin typeface="Cambria"/>
                <a:ea typeface="Cambria"/>
                <a:cs typeface="Cambria"/>
                <a:sym typeface="Cambria"/>
              </a:rPr>
              <a:t>Coordinate System Used in  Nepal for New Map of Nepal</a:t>
            </a:r>
            <a:endParaRPr sz="3000" b="1">
              <a:solidFill>
                <a:srgbClr val="1E4E7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0" name="Google Shape;330;ga759687d8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075" y="4044925"/>
            <a:ext cx="33432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a759687d8e_0_114"/>
          <p:cNvSpPr txBox="1">
            <a:spLocks noGrp="1"/>
          </p:cNvSpPr>
          <p:nvPr>
            <p:ph type="body" idx="4294967295"/>
          </p:nvPr>
        </p:nvSpPr>
        <p:spPr>
          <a:xfrm>
            <a:off x="6879175" y="1325700"/>
            <a:ext cx="2376900" cy="3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Nepal uses Lambert Conformal Conic (LCC) for the new map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</a:pPr>
            <a:r>
              <a:rPr lang="en-US" sz="3200" b="1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Why do we need spatial referencing system?</a:t>
            </a:r>
            <a:endParaRPr sz="3200" b="1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628650" y="1690700"/>
            <a:ext cx="78867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Position of any object is described in </a:t>
            </a:r>
            <a:r>
              <a:rPr lang="en-US" sz="3200" b="1"/>
              <a:t>reference </a:t>
            </a:r>
            <a:r>
              <a:rPr lang="en-US" sz="3200"/>
              <a:t>to other objects/system.</a:t>
            </a:r>
            <a:endParaRPr sz="3200"/>
          </a:p>
          <a:p>
            <a:pPr marL="1714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  <a:p>
            <a:pPr marL="171450" lvl="0" indent="-203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Without any reference, it is </a:t>
            </a:r>
            <a:r>
              <a:rPr lang="en-US" sz="3200" b="1"/>
              <a:t>impossible</a:t>
            </a:r>
            <a:r>
              <a:rPr lang="en-US" sz="3200"/>
              <a:t> to describe the position of an object.</a:t>
            </a:r>
            <a:endParaRPr sz="3200"/>
          </a:p>
          <a:p>
            <a:pPr marL="1714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3200"/>
          </a:p>
          <a:p>
            <a:pPr marL="171450" lvl="0" indent="-203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GIS works on </a:t>
            </a:r>
            <a:r>
              <a:rPr lang="en-US" sz="3200" b="1"/>
              <a:t>georeferenced data</a:t>
            </a:r>
            <a:r>
              <a:rPr lang="en-US" sz="3200"/>
              <a:t> and hence it is important to understand spatial referencing </a:t>
            </a:r>
            <a:endParaRPr sz="3200"/>
          </a:p>
          <a:p>
            <a:pPr marL="1714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sp>
        <p:nvSpPr>
          <p:cNvPr id="106" name="Google Shape;10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/>
              <a:t>3</a:t>
            </a:fld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759687d8e_0_91"/>
          <p:cNvSpPr txBox="1">
            <a:spLocks noGrp="1"/>
          </p:cNvSpPr>
          <p:nvPr>
            <p:ph type="title"/>
          </p:nvPr>
        </p:nvSpPr>
        <p:spPr>
          <a:xfrm>
            <a:off x="457200" y="418525"/>
            <a:ext cx="4994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None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Universal Transverse Mercator (UTM) Projection System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7" name="Google Shape;337;ga759687d8e_0_91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7696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Developed by US Army Map Servide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Based on transverse cylinderical projection.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The area of the earth between 84º N and 80º S latitude is divided into north-south columns 6º of longitude wide called zones. There are numbered 1 to 60  east ward, beginning at the 180 º meridian.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Each column is divided into quadrilaterals 8 º of latitude high.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The rows of quadrilaterals are assigned letters c to x consecutively (with I and O omitted) beginning at 80 º S latitude. Row x is beginning 12 º latitude extending from 72 º N to 84 º N. Each quadrilateral is assigned a number letter combination.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338" name="Google Shape;338;ga759687d8e_0_9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9" name="Google Shape;339;ga759687d8e_0_91" descr="Image result for utm projection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a759687d8e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888" y="23191"/>
            <a:ext cx="3186111" cy="205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a759687d8e_0_99" descr="utmzon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62" y="1011238"/>
            <a:ext cx="9064724" cy="516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a759687d8e_0_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47" name="Google Shape;347;ga759687d8e_0_99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300"/>
              <a:buFont typeface="Calibri"/>
              <a:buNone/>
            </a:pPr>
            <a:r>
              <a:rPr lang="en-US" b="1">
                <a:solidFill>
                  <a:srgbClr val="1E4E79"/>
                </a:solidFill>
              </a:rPr>
              <a:t>UTM Projection System</a:t>
            </a:r>
            <a:endParaRPr b="1">
              <a:solidFill>
                <a:srgbClr val="1E4E7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/>
          <p:nvPr/>
        </p:nvSpPr>
        <p:spPr>
          <a:xfrm>
            <a:off x="660612" y="495317"/>
            <a:ext cx="1629" cy="236860"/>
          </a:xfrm>
          <a:custGeom>
            <a:avLst/>
            <a:gdLst/>
            <a:ahLst/>
            <a:cxnLst/>
            <a:rect l="l" t="t" r="r" b="b"/>
            <a:pathLst>
              <a:path w="1904" h="1394460" extrusionOk="0">
                <a:moveTo>
                  <a:pt x="0" y="0"/>
                </a:moveTo>
                <a:lnTo>
                  <a:pt x="0" y="1394460"/>
                </a:lnTo>
                <a:lnTo>
                  <a:pt x="1524" y="1394460"/>
                </a:lnTo>
                <a:lnTo>
                  <a:pt x="1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6"/>
          <p:cNvSpPr/>
          <p:nvPr/>
        </p:nvSpPr>
        <p:spPr>
          <a:xfrm>
            <a:off x="660613" y="495317"/>
            <a:ext cx="131947" cy="236860"/>
          </a:xfrm>
          <a:custGeom>
            <a:avLst/>
            <a:gdLst/>
            <a:ahLst/>
            <a:cxnLst/>
            <a:rect l="l" t="t" r="r" b="b"/>
            <a:pathLst>
              <a:path w="154305" h="6859905" extrusionOk="0">
                <a:moveTo>
                  <a:pt x="0" y="0"/>
                </a:moveTo>
                <a:lnTo>
                  <a:pt x="0" y="6859523"/>
                </a:lnTo>
                <a:lnTo>
                  <a:pt x="153923" y="6859523"/>
                </a:lnTo>
                <a:lnTo>
                  <a:pt x="1539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6"/>
          <p:cNvSpPr/>
          <p:nvPr/>
        </p:nvSpPr>
        <p:spPr>
          <a:xfrm>
            <a:off x="8350691" y="495317"/>
            <a:ext cx="130318" cy="236860"/>
          </a:xfrm>
          <a:custGeom>
            <a:avLst/>
            <a:gdLst/>
            <a:ahLst/>
            <a:cxnLst/>
            <a:rect l="l" t="t" r="r" b="b"/>
            <a:pathLst>
              <a:path w="152400" h="6859905" extrusionOk="0">
                <a:moveTo>
                  <a:pt x="0" y="0"/>
                </a:moveTo>
                <a:lnTo>
                  <a:pt x="0" y="6859523"/>
                </a:lnTo>
                <a:lnTo>
                  <a:pt x="152399" y="6859523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660612" y="395738"/>
            <a:ext cx="7037188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060641" lvl="0" indent="0" algn="l" rtl="0">
              <a:lnSpc>
                <a:spcPct val="1019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mbria"/>
              <a:buNone/>
            </a:pPr>
            <a:r>
              <a:rPr lang="en-US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Tissot's Indicatrix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57" name="Google Shape;357;p36"/>
          <p:cNvSpPr txBox="1"/>
          <p:nvPr/>
        </p:nvSpPr>
        <p:spPr>
          <a:xfrm>
            <a:off x="4419600" y="1139739"/>
            <a:ext cx="4495800" cy="330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3802" marR="5430" lvl="0" indent="-232942" algn="l" rtl="0">
              <a:lnSpc>
                <a:spcPct val="80200"/>
              </a:lnSpc>
              <a:spcBef>
                <a:spcPts val="0"/>
              </a:spcBef>
              <a:spcAft>
                <a:spcPts val="0"/>
              </a:spcAft>
              <a:buClr>
                <a:srgbClr val="D16248"/>
              </a:buClr>
              <a:buSzPts val="2021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distortions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measured and shown on a map by ellipses of distortion called Tissot's Indicatrix,  which shows the shape of an infinitesimally small circle with a fixed scale on the earth as it appears when plotted on the map.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02" marR="5430" lvl="0" indent="-104605" algn="l" rtl="0">
              <a:lnSpc>
                <a:spcPct val="80200"/>
              </a:lnSpc>
              <a:spcBef>
                <a:spcPts val="0"/>
              </a:spcBef>
              <a:spcAft>
                <a:spcPts val="0"/>
              </a:spcAft>
              <a:buClr>
                <a:srgbClr val="D16248"/>
              </a:buClr>
              <a:buSzPts val="2021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02" marR="132489" lvl="0" indent="-232942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rgbClr val="D16248"/>
              </a:buClr>
              <a:buSzPts val="2021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size and shape of the ellipse shows how much the scale is changed and in what direction.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36" descr="File:Tissot indicatrix world map Mercator proj.sv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261" y="1134124"/>
            <a:ext cx="4297456" cy="42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p37"/>
          <p:cNvGraphicFramePr/>
          <p:nvPr/>
        </p:nvGraphicFramePr>
        <p:xfrm>
          <a:off x="762000" y="6823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{3FABC541-62B2-43F7-AF70-A33367C92071}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07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Projection</a:t>
                      </a:r>
                      <a:endParaRPr sz="24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Type</a:t>
                      </a:r>
                      <a:endParaRPr sz="24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Key virtues</a:t>
                      </a:r>
                      <a:endParaRPr sz="24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Comments</a:t>
                      </a:r>
                      <a:endParaRPr sz="24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325" marR="45325" marT="22675" marB="22675"/>
                </a:tc>
              </a:tr>
              <a:tr h="118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Stereographic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azimuthal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conformal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Created before 150 AD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Best Used in areas over the Poles or for small scale continental mapping</a:t>
                      </a:r>
                      <a:endParaRPr sz="1100" b="1" u="none" strike="noStrike" cap="none"/>
                    </a:p>
                  </a:txBody>
                  <a:tcPr marL="45325" marR="45325" marT="22675" marB="22675"/>
                </a:tc>
              </a:tr>
              <a:tr h="10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Lambert Conformal Conic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5"/>
                        </a:rPr>
                        <a:t>conic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conformal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Created in 1772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Best Used in mid-latitudes – e.g. USA, Europe and Australia</a:t>
                      </a:r>
                      <a:endParaRPr sz="1100" b="1" u="none" strike="noStrike" cap="none"/>
                    </a:p>
                  </a:txBody>
                  <a:tcPr marL="45325" marR="45325" marT="22675" marB="22675"/>
                </a:tc>
              </a:tr>
              <a:tr h="106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Mercator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cylindrical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conformal</a:t>
                      </a:r>
                      <a:r>
                        <a:rPr lang="en-US" sz="2000" u="none" strike="noStrike" cap="none"/>
                        <a:t> and true direction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Created in 1569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Best Used in areas around the Equator and for marine navigation</a:t>
                      </a:r>
                      <a:endParaRPr sz="1100" b="1" u="none" strike="noStrike" cap="none"/>
                    </a:p>
                  </a:txBody>
                  <a:tcPr marL="45325" marR="45325" marT="22675" marB="22675"/>
                </a:tc>
              </a:tr>
              <a:tr h="81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Robinson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7"/>
                        </a:rPr>
                        <a:t>pseudo-cylindrical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all attributes are distorted to create a ‘more pleasant’ appearance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Created in the 1963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Best Used in areas around the Equator</a:t>
                      </a:r>
                      <a:endParaRPr sz="1100" b="1" u="none" strike="noStrike" cap="none"/>
                    </a:p>
                  </a:txBody>
                  <a:tcPr marL="45325" marR="45325" marT="22675" marB="22675"/>
                </a:tc>
              </a:tr>
              <a:tr h="65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Transverse Mercator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cylindrical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conformal</a:t>
                      </a:r>
                      <a:endParaRPr sz="2000" b="1" u="none" strike="noStrike" cap="none"/>
                    </a:p>
                  </a:txBody>
                  <a:tcPr marL="45325" marR="45325" marT="22675" marB="226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Created in 1772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Best Used for areas with a north-south orientation</a:t>
                      </a:r>
                      <a:endParaRPr sz="1100" b="1" u="none" strike="noStrike" cap="none"/>
                    </a:p>
                  </a:txBody>
                  <a:tcPr marL="45325" marR="45325" marT="22675" marB="22675"/>
                </a:tc>
              </a:tr>
            </a:tbl>
          </a:graphicData>
        </a:graphic>
      </p:graphicFrame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745435" y="152400"/>
            <a:ext cx="7037188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060641" lvl="0" indent="0" algn="l" rtl="0">
              <a:lnSpc>
                <a:spcPct val="1019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mbria"/>
              <a:buNone/>
            </a:pPr>
            <a:r>
              <a:rPr lang="en-US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Common Projections</a:t>
            </a:r>
            <a:endParaRPr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3375" y="1169127"/>
            <a:ext cx="4629150" cy="378565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CS["NEPAL_MUTM_CM_87_EVEREST_1830",GEOGCS["GCS_Everest_1830",DATUM["D_Everest_1830",SPHEROID["Everest_1830",6377276.345,300.8017]],PRIMEM["Greenwich",0.0],UNIT["Degree",0.0174532925199433]],PROJECTION["Transverse_Mercator"],PARAMETER["False_Easting",500000.0],PARAMETER["False_Northing",0.0],PARAMETER["Central_Meridian",87.0],PARAMETER["Scale_Factor",0.9999],PARAMETER["Latitude_Of_Origin",0.0],UNIT["Meter",1.0]]</a:t>
            </a:r>
            <a:endParaRPr/>
          </a:p>
        </p:txBody>
      </p:sp>
      <p:pic>
        <p:nvPicPr>
          <p:cNvPr id="372" name="Google Shape;372;p38" descr="Related image"/>
          <p:cNvPicPr preferRelativeResize="0"/>
          <p:nvPr/>
        </p:nvPicPr>
        <p:blipFill rotWithShape="1">
          <a:blip r:embed="rId3">
            <a:alphaModFix/>
          </a:blip>
          <a:srcRect b="14536"/>
          <a:stretch/>
        </p:blipFill>
        <p:spPr>
          <a:xfrm>
            <a:off x="-28877" y="1007843"/>
            <a:ext cx="4172251" cy="385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624780" y="434460"/>
            <a:ext cx="7037188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060641" lvl="0" indent="0" algn="l" rtl="0">
              <a:lnSpc>
                <a:spcPct val="1019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mbria"/>
              <a:buNone/>
            </a:pPr>
            <a:r>
              <a:rPr lang="en-US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Does it make sense now?</a:t>
            </a:r>
            <a:endParaRPr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libri"/>
              <a:buNone/>
            </a:pPr>
            <a:r>
              <a:rPr lang="en-US" b="1">
                <a:solidFill>
                  <a:srgbClr val="2E75B5"/>
                </a:solidFill>
              </a:rPr>
              <a:t>From ArcGIS list 5 Geographic and 5 Projected Coordinate System. Also list their parameters.</a:t>
            </a:r>
            <a:endParaRPr b="1">
              <a:solidFill>
                <a:srgbClr val="2E75B5"/>
              </a:solidFill>
            </a:endParaRPr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Spheroid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Semi major Axis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Semi minor Axis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Flattening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Projection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False_Easting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False Northing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Central Meridian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Scale Factor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/>
              <a:t>Latitude of Origin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759687d8e_0_10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800"/>
              <a:buFont typeface="Cambria"/>
              <a:buNone/>
            </a:pPr>
            <a:r>
              <a:rPr lang="en-US" sz="48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Vertical</a:t>
            </a:r>
            <a:r>
              <a:rPr lang="en-US" sz="4800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48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Datum</a:t>
            </a:r>
            <a:endParaRPr sz="4800"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6" name="Google Shape;386;ga759687d8e_0_105"/>
          <p:cNvSpPr txBox="1">
            <a:spLocks noGrp="1"/>
          </p:cNvSpPr>
          <p:nvPr>
            <p:ph type="body" idx="1"/>
          </p:nvPr>
        </p:nvSpPr>
        <p:spPr>
          <a:xfrm>
            <a:off x="228600" y="1690689"/>
            <a:ext cx="4476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 imaginary surface of zero height is needed to describe the heights.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Geoid or mean sea level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Mean Sea Level (MSL) of Indian Ocean at Bay of Bengal is taken as the datum plane for measuring height i.e. vertical datum for Nepal. </a:t>
            </a:r>
            <a:endParaRPr/>
          </a:p>
          <a:p>
            <a:pPr marL="171450" lvl="0" indent="-19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387" name="Google Shape;387;ga759687d8e_0_1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88" name="Google Shape;388;ga759687d8e_0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024" y="1870077"/>
            <a:ext cx="3715252" cy="354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77646837f_0_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Reading and Reference Materials</a:t>
            </a:r>
            <a:endParaRPr/>
          </a:p>
        </p:txBody>
      </p:sp>
      <p:sp>
        <p:nvSpPr>
          <p:cNvPr id="395" name="Google Shape;395;ga77646837f_0_25"/>
          <p:cNvSpPr txBox="1">
            <a:spLocks noGrp="1"/>
          </p:cNvSpPr>
          <p:nvPr>
            <p:ph type="body" idx="1"/>
          </p:nvPr>
        </p:nvSpPr>
        <p:spPr>
          <a:xfrm>
            <a:off x="284175" y="1477700"/>
            <a:ext cx="8619900" cy="469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Choosing the right projection</a:t>
            </a:r>
            <a:endParaRPr/>
          </a:p>
          <a:p>
            <a:pPr marL="0" lvl="0" indent="45720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https://source.opennews.org/articles/choosing-right-map-projection/</a:t>
            </a:r>
            <a:endParaRPr/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Map Projection tool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https://projectionwizard.org</a:t>
            </a:r>
            <a:endParaRPr/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…..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a77646837f_0_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628650" y="19742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End of Session</a:t>
            </a:r>
            <a:endParaRPr sz="36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body" idx="1"/>
          </p:nvPr>
        </p:nvSpPr>
        <p:spPr>
          <a:xfrm>
            <a:off x="628650" y="3276599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b="1"/>
              <a:t>Coordinate System and Map Projection</a:t>
            </a:r>
            <a:endParaRPr b="1"/>
          </a:p>
        </p:txBody>
      </p:sp>
      <p:sp>
        <p:nvSpPr>
          <p:cNvPr id="403" name="Google Shape;403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759687d8e_0_7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Coordinate Syste</a:t>
            </a:r>
            <a:endParaRPr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ga759687d8e_0_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3" name="Google Shape;113;ga759687d8e_0_79"/>
          <p:cNvSpPr txBox="1"/>
          <p:nvPr/>
        </p:nvSpPr>
        <p:spPr>
          <a:xfrm>
            <a:off x="533400" y="1921425"/>
            <a:ext cx="78867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a759687d8e_0_79"/>
          <p:cNvSpPr txBox="1"/>
          <p:nvPr/>
        </p:nvSpPr>
        <p:spPr>
          <a:xfrm>
            <a:off x="384375" y="1200550"/>
            <a:ext cx="87273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spatial referencing, we need a coordinate system that uniquely identifies location. There are two types of coordinate system.  </a:t>
            </a:r>
            <a:endParaRPr sz="1200"/>
          </a:p>
          <a:p>
            <a:pPr marL="457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200"/>
          </a:p>
          <a:p>
            <a:pPr marL="1714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a759687d8e_0_79"/>
          <p:cNvSpPr/>
          <p:nvPr/>
        </p:nvSpPr>
        <p:spPr>
          <a:xfrm>
            <a:off x="384375" y="4160400"/>
            <a:ext cx="4172100" cy="19353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Calibri"/>
                <a:ea typeface="Calibri"/>
                <a:cs typeface="Calibri"/>
                <a:sym typeface="Calibri"/>
              </a:rPr>
              <a:t>Geographic Coordinate System</a:t>
            </a:r>
            <a:endParaRPr sz="2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a759687d8e_0_79"/>
          <p:cNvSpPr/>
          <p:nvPr/>
        </p:nvSpPr>
        <p:spPr>
          <a:xfrm rot="7670490">
            <a:off x="2332958" y="2652709"/>
            <a:ext cx="990742" cy="1447830"/>
          </a:xfrm>
          <a:prstGeom prst="chevron">
            <a:avLst>
              <a:gd name="adj" fmla="val 50000"/>
            </a:avLst>
          </a:prstGeom>
          <a:solidFill>
            <a:srgbClr val="A5A5A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a759687d8e_0_79"/>
          <p:cNvSpPr/>
          <p:nvPr/>
        </p:nvSpPr>
        <p:spPr>
          <a:xfrm rot="3446458">
            <a:off x="6055509" y="2652728"/>
            <a:ext cx="990582" cy="1447794"/>
          </a:xfrm>
          <a:prstGeom prst="chevron">
            <a:avLst>
              <a:gd name="adj" fmla="val 50000"/>
            </a:avLst>
          </a:prstGeom>
          <a:solidFill>
            <a:srgbClr val="A5A5A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a759687d8e_0_79"/>
          <p:cNvSpPr/>
          <p:nvPr/>
        </p:nvSpPr>
        <p:spPr>
          <a:xfrm>
            <a:off x="5418200" y="4281300"/>
            <a:ext cx="3560400" cy="1814400"/>
          </a:xfrm>
          <a:prstGeom prst="rect">
            <a:avLst/>
          </a:prstGeom>
          <a:solidFill>
            <a:srgbClr val="CCCCC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Projected Coordinate System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759687d8e_0_51"/>
          <p:cNvSpPr txBox="1">
            <a:spLocks noGrp="1"/>
          </p:cNvSpPr>
          <p:nvPr>
            <p:ph type="title"/>
          </p:nvPr>
        </p:nvSpPr>
        <p:spPr>
          <a:xfrm>
            <a:off x="675132" y="-26113"/>
            <a:ext cx="7772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Geographic Coordinate System</a:t>
            </a:r>
            <a:endParaRPr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5" name="Google Shape;125;ga759687d8e_0_51"/>
          <p:cNvSpPr txBox="1">
            <a:spLocks noGrp="1"/>
          </p:cNvSpPr>
          <p:nvPr>
            <p:ph type="body" idx="1"/>
          </p:nvPr>
        </p:nvSpPr>
        <p:spPr>
          <a:xfrm>
            <a:off x="4343401" y="1655255"/>
            <a:ext cx="4380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 geographic coordinate system (GCS) uses a three-dimensional spherical surface to define locations on the earth. 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 point is referenced by its </a:t>
            </a:r>
            <a:r>
              <a:rPr lang="en-US" sz="2400" b="1"/>
              <a:t>longitude</a:t>
            </a:r>
            <a:r>
              <a:rPr lang="en-US" sz="2400"/>
              <a:t> and </a:t>
            </a:r>
            <a:r>
              <a:rPr lang="en-US" sz="2400" b="1"/>
              <a:t>latitude</a:t>
            </a:r>
            <a:r>
              <a:rPr lang="en-US" sz="2400"/>
              <a:t> values. Longitude and latitude are angles measured from the earth's center to a point on the earth's surface.</a:t>
            </a:r>
            <a:endParaRPr sz="2400" b="1"/>
          </a:p>
        </p:txBody>
      </p:sp>
      <p:sp>
        <p:nvSpPr>
          <p:cNvPr id="126" name="Google Shape;126;ga759687d8e_0_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7" name="Google Shape;127;ga759687d8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487"/>
            <a:ext cx="4038601" cy="349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759687d8e_0_59"/>
          <p:cNvSpPr txBox="1">
            <a:spLocks noGrp="1"/>
          </p:cNvSpPr>
          <p:nvPr>
            <p:ph type="title"/>
          </p:nvPr>
        </p:nvSpPr>
        <p:spPr>
          <a:xfrm>
            <a:off x="685800" y="484632"/>
            <a:ext cx="8153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Geographic Co-ordinate System </a:t>
            </a:r>
            <a:endParaRPr/>
          </a:p>
        </p:txBody>
      </p:sp>
      <p:sp>
        <p:nvSpPr>
          <p:cNvPr id="133" name="Google Shape;133;ga759687d8e_0_5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Angular measurement using spherical geometry.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/>
              <a:t>Equator</a:t>
            </a:r>
            <a:r>
              <a:rPr lang="en-US"/>
              <a:t> has 0 degree latitude.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 i="1"/>
              <a:t>Latitude: </a:t>
            </a:r>
            <a:r>
              <a:rPr lang="en-US" i="1"/>
              <a:t>the angle between the equatorial plane and the straight line that passes through that point and through the center of the Earth.</a:t>
            </a:r>
            <a:endParaRPr/>
          </a:p>
          <a:p>
            <a:pPr marL="171450" lvl="0" indent="-190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400" b="1">
                <a:solidFill>
                  <a:srgbClr val="6AA84F"/>
                </a:solidFill>
              </a:rPr>
              <a:t>Prime Meridian</a:t>
            </a:r>
            <a:r>
              <a:rPr lang="en-US" b="1"/>
              <a:t> </a:t>
            </a:r>
            <a:r>
              <a:rPr lang="en-US"/>
              <a:t>has 0 degree longitude and passes through Greenwich, England.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b="1" i="1"/>
              <a:t>Longitude: </a:t>
            </a:r>
            <a:r>
              <a:rPr lang="en-US"/>
              <a:t> </a:t>
            </a:r>
            <a:r>
              <a:rPr lang="en-US" i="1"/>
              <a:t>is the angle east or west from a reference meridian to another meridian that passes through that point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Degree, minute, second tell how far a particular location from Prime Meridian and Equator.</a:t>
            </a:r>
            <a:endParaRPr/>
          </a:p>
        </p:txBody>
      </p:sp>
      <p:sp>
        <p:nvSpPr>
          <p:cNvPr id="134" name="Google Shape;134;ga759687d8e_0_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759687d8e_0_65"/>
          <p:cNvSpPr txBox="1">
            <a:spLocks noGrp="1"/>
          </p:cNvSpPr>
          <p:nvPr>
            <p:ph type="title"/>
          </p:nvPr>
        </p:nvSpPr>
        <p:spPr>
          <a:xfrm>
            <a:off x="507250" y="308275"/>
            <a:ext cx="7886700" cy="7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Prime Meridian Line at Greenwich, England</a:t>
            </a:r>
            <a:endParaRPr/>
          </a:p>
        </p:txBody>
      </p:sp>
      <p:sp>
        <p:nvSpPr>
          <p:cNvPr id="141" name="Google Shape;141;ga759687d8e_0_6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a759687d8e_0_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3" name="Google Shape;143;ga759687d8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" y="1472523"/>
            <a:ext cx="8515351" cy="470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759687d8e_0_73"/>
          <p:cNvSpPr txBox="1">
            <a:spLocks noGrp="1"/>
          </p:cNvSpPr>
          <p:nvPr>
            <p:ph type="title"/>
          </p:nvPr>
        </p:nvSpPr>
        <p:spPr>
          <a:xfrm>
            <a:off x="685800" y="484632"/>
            <a:ext cx="8153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300"/>
              <a:buFont typeface="Cambria"/>
              <a:buNone/>
            </a:pPr>
            <a:r>
              <a:rPr lang="en-US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Geographic Co-ordinate System </a:t>
            </a:r>
            <a:endParaRPr/>
          </a:p>
        </p:txBody>
      </p:sp>
      <p:sp>
        <p:nvSpPr>
          <p:cNvPr id="149" name="Google Shape;149;ga759687d8e_0_7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Universal Co-ordinate System: Lat/Long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Lat/Long is good for locating positions on surface of a globe.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b="1">
                <a:solidFill>
                  <a:srgbClr val="FF0000"/>
                </a:solidFill>
              </a:rPr>
              <a:t>But Lat/Long is not efficient for measuring distances and areas!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Longitude and latitude are not uniform units of measure.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One degree longitude at equator = 111.321 km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	(Clarke 1866 equator)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One degree longitude at 60 degree latitude = 55.802 km</a:t>
            </a:r>
            <a:endParaRPr/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	(Clarke 1866 equator)</a:t>
            </a:r>
            <a:endParaRPr/>
          </a:p>
          <a:p>
            <a:pPr marL="171450" lvl="0" indent="-171450" algn="l" rtl="0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GIS softwares are still not efficient in analysis based on Geographic Co-ordinate System.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/>
          </a:p>
        </p:txBody>
      </p:sp>
      <p:sp>
        <p:nvSpPr>
          <p:cNvPr id="150" name="Google Shape;150;ga759687d8e_0_7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0825" y="129934"/>
            <a:ext cx="78867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600"/>
              <a:buFont typeface="Cambria"/>
              <a:buNone/>
            </a:pPr>
            <a:r>
              <a:rPr lang="en-US" sz="3600" b="1">
                <a:solidFill>
                  <a:srgbClr val="2E75B5"/>
                </a:solidFill>
                <a:latin typeface="Cambria"/>
                <a:ea typeface="Cambria"/>
                <a:cs typeface="Cambria"/>
                <a:sym typeface="Cambria"/>
              </a:rPr>
              <a:t>Horizontal Datum</a:t>
            </a:r>
            <a:endParaRPr sz="3600" b="1">
              <a:solidFill>
                <a:srgbClr val="2E75B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6" name="Google Shape;15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207900" y="1198425"/>
            <a:ext cx="872820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shape and size of a geographic coordinate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system’s surface is defined by a sphere or spheroid/ellipsoid.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ellipsoid best fitting the whole earth or the specific area to be mapped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taken as the reference ellipsoid.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7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675" y="3428993"/>
            <a:ext cx="5943599" cy="320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1509</Words>
  <Application>Microsoft Office PowerPoint</Application>
  <PresentationFormat>On-screen Show (4:3)</PresentationFormat>
  <Paragraphs>262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Book Antiqua</vt:lpstr>
      <vt:lpstr>Times New Roman</vt:lpstr>
      <vt:lpstr>Noto Sans Symbols</vt:lpstr>
      <vt:lpstr>Arial</vt:lpstr>
      <vt:lpstr>Proxima Nova</vt:lpstr>
      <vt:lpstr>Cambria</vt:lpstr>
      <vt:lpstr>Georgia</vt:lpstr>
      <vt:lpstr>Calibri</vt:lpstr>
      <vt:lpstr>Office Theme</vt:lpstr>
      <vt:lpstr>Coordinate System and Map Projection</vt:lpstr>
      <vt:lpstr>PowerPoint Presentation</vt:lpstr>
      <vt:lpstr>Why do we need spatial referencing system?</vt:lpstr>
      <vt:lpstr>Coordinate Syste</vt:lpstr>
      <vt:lpstr>Geographic Coordinate System</vt:lpstr>
      <vt:lpstr>Geographic Co-ordinate System </vt:lpstr>
      <vt:lpstr>Prime Meridian Line at Greenwich, England</vt:lpstr>
      <vt:lpstr>Geographic Co-ordinate System </vt:lpstr>
      <vt:lpstr>Horizontal Datum</vt:lpstr>
      <vt:lpstr>Local and Global Ellipsoids</vt:lpstr>
      <vt:lpstr>How is a ellipsoid defined mathematically?</vt:lpstr>
      <vt:lpstr>How is a ellipsoid defined mathematically?</vt:lpstr>
      <vt:lpstr>How is a ellipsoid defined mathematically?</vt:lpstr>
      <vt:lpstr>PowerPoint Presentation</vt:lpstr>
      <vt:lpstr>Map Projection and Projected Coordinate System </vt:lpstr>
      <vt:lpstr>Food for thought : World Maps</vt:lpstr>
      <vt:lpstr>Map Projection</vt:lpstr>
      <vt:lpstr>  Map Projection parameters </vt:lpstr>
      <vt:lpstr>Classification of map projection</vt:lpstr>
      <vt:lpstr>Classification of map projection</vt:lpstr>
      <vt:lpstr>Tangent or secant projection plane</vt:lpstr>
      <vt:lpstr>Classification of map projection</vt:lpstr>
      <vt:lpstr>Overall Process of Map Projection</vt:lpstr>
      <vt:lpstr>Projected Coordinate System</vt:lpstr>
      <vt:lpstr>  Choosing a Map Projection </vt:lpstr>
      <vt:lpstr>Choosing a Map Projection</vt:lpstr>
      <vt:lpstr>Coordinate System Used in  Nepal for Topographic Mapping</vt:lpstr>
      <vt:lpstr>PowerPoint Presentation</vt:lpstr>
      <vt:lpstr>Coordinate System Used in  Nepal for New Map of Nepal</vt:lpstr>
      <vt:lpstr>Universal Transverse Mercator (UTM) Projection System</vt:lpstr>
      <vt:lpstr>UTM Projection System</vt:lpstr>
      <vt:lpstr>Tissot's Indicatrix</vt:lpstr>
      <vt:lpstr>Common Projections</vt:lpstr>
      <vt:lpstr>Does it make sense now?</vt:lpstr>
      <vt:lpstr>From ArcGIS list 5 Geographic and 5 Projected Coordinate System. Also list their parameters.</vt:lpstr>
      <vt:lpstr>Vertical Datum</vt:lpstr>
      <vt:lpstr>Reading and Reference Materials</vt:lpstr>
      <vt:lpstr>End of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System and Map Projection</dc:title>
  <dc:creator>Pravesh Yagol</dc:creator>
  <cp:lastModifiedBy>Mahesh Thapa</cp:lastModifiedBy>
  <cp:revision>3</cp:revision>
  <dcterms:created xsi:type="dcterms:W3CDTF">2006-08-16T00:00:00Z</dcterms:created>
  <dcterms:modified xsi:type="dcterms:W3CDTF">2020-11-08T10:43:26Z</dcterms:modified>
</cp:coreProperties>
</file>